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1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440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147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753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978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041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987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87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00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0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32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51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05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5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68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643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D6CE975-2347-5B4A-A3B5-A2FB702C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2198" y="-499104"/>
            <a:ext cx="9928152" cy="4379987"/>
          </a:xfrm>
        </p:spPr>
        <p:txBody>
          <a:bodyPr>
            <a:normAutofit/>
          </a:bodyPr>
          <a:lstStyle/>
          <a:p>
            <a:r>
              <a:rPr lang="en-IN" sz="960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anose="02050806060905020404" pitchFamily="18" charset="0"/>
              </a:rPr>
              <a:t>Galaxies</a:t>
            </a:r>
            <a:endParaRPr lang="en-US" sz="9600">
              <a:solidFill>
                <a:schemeClr val="tx2">
                  <a:lumMod val="60000"/>
                  <a:lumOff val="40000"/>
                </a:schemeClr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4139A5DC-9EA7-5440-AE45-0AAEEE0E3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42151" y="3601780"/>
            <a:ext cx="5048029" cy="3561906"/>
          </a:xfrm>
        </p:spPr>
        <p:txBody>
          <a:bodyPr>
            <a:normAutofit/>
          </a:bodyPr>
          <a:lstStyle/>
          <a:p>
            <a:r>
              <a:rPr lang="en-IN" sz="4000" i="1" u="sng">
                <a:latin typeface="Amasis MT Pro" panose="02040504050005020304" pitchFamily="18" charset="0"/>
              </a:rPr>
              <a:t>BY Kashif ul Kubra</a:t>
            </a:r>
          </a:p>
          <a:p>
            <a:r>
              <a:rPr lang="en-IN" sz="4000" i="1" u="sng">
                <a:latin typeface="Amasis MT Pro" panose="02040504050005020304" pitchFamily="18" charset="0"/>
              </a:rPr>
              <a:t>6</a:t>
            </a:r>
            <a:r>
              <a:rPr lang="en-IN" sz="4000" i="1" u="sng" baseline="30000">
                <a:latin typeface="Amasis MT Pro" panose="02040504050005020304" pitchFamily="18" charset="0"/>
              </a:rPr>
              <a:t>th</a:t>
            </a:r>
            <a:r>
              <a:rPr lang="en-IN" sz="4000" i="1" u="sng">
                <a:latin typeface="Amasis MT Pro" panose="02040504050005020304" pitchFamily="18" charset="0"/>
              </a:rPr>
              <a:t> (Blue)</a:t>
            </a:r>
          </a:p>
          <a:p>
            <a:r>
              <a:rPr lang="en-IN" sz="4000" i="1" u="sng">
                <a:latin typeface="Amasis MT Pro" panose="02040504050005020304" pitchFamily="18" charset="0"/>
              </a:rPr>
              <a:t>R.P. School, HMT</a:t>
            </a:r>
            <a:endParaRPr lang="en-US" sz="4000" i="1" u="sng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8897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A2316-FC32-E442-AFEA-CF3950A88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7465" y="0"/>
            <a:ext cx="9905998" cy="1478570"/>
          </a:xfrm>
        </p:spPr>
        <p:txBody>
          <a:bodyPr>
            <a:normAutofit/>
          </a:bodyPr>
          <a:lstStyle/>
          <a:p>
            <a:r>
              <a:rPr lang="en-IN" sz="6000" u="sng">
                <a:latin typeface="Amasis MT Pro Medium" panose="02040504050005020304" pitchFamily="18" charset="0"/>
              </a:rPr>
              <a:t>Whirlpool Galaxy</a:t>
            </a:r>
            <a:endParaRPr lang="en-US" sz="6000" u="sng">
              <a:latin typeface="Amasis MT Pro Medium" panose="020405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17C5C-3D1F-2B46-9197-F7F60340E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448" y="1342499"/>
            <a:ext cx="9905999" cy="3541714"/>
          </a:xfrm>
        </p:spPr>
        <p:txBody>
          <a:bodyPr>
            <a:normAutofit/>
          </a:bodyPr>
          <a:lstStyle/>
          <a:p>
            <a:r>
              <a:rPr lang="en-IN" sz="2800"/>
              <a:t>It’s also known as Messier 51a, M51a and NGC 5194.</a:t>
            </a:r>
          </a:p>
          <a:p>
            <a:r>
              <a:rPr lang="en-IN" sz="2800"/>
              <a:t>It’s an interacting grand-design spiral galaxy with a Seyfert 2 active galactic nucleus.</a:t>
            </a:r>
          </a:p>
          <a:p>
            <a:r>
              <a:rPr lang="en-IN" sz="2800"/>
              <a:t>It was the first galaxy to be classified as a spiral galaxy</a:t>
            </a:r>
            <a:endParaRPr lang="en-US" sz="2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2008FFC-7E85-B045-9DE9-ED47429F2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7872" y="3654942"/>
            <a:ext cx="5291284" cy="320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98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0C824-C5F8-4B40-B8DF-EE487E7E9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8706" y="2415604"/>
            <a:ext cx="4954587" cy="1478570"/>
          </a:xfrm>
        </p:spPr>
        <p:txBody>
          <a:bodyPr>
            <a:normAutofit/>
          </a:bodyPr>
          <a:lstStyle/>
          <a:p>
            <a:r>
              <a:rPr lang="en-IN" sz="9600">
                <a:latin typeface="Algerian" pitchFamily="82" charset="0"/>
              </a:rPr>
              <a:t>The end</a:t>
            </a:r>
            <a:endParaRPr lang="en-US" sz="960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4194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7DCE-724B-2944-A94F-0C7976BA7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484" y="327514"/>
            <a:ext cx="9905998" cy="1478570"/>
          </a:xfrm>
        </p:spPr>
        <p:txBody>
          <a:bodyPr>
            <a:normAutofit/>
          </a:bodyPr>
          <a:lstStyle/>
          <a:p>
            <a:r>
              <a:rPr lang="en-IN" sz="9600" u="sng">
                <a:solidFill>
                  <a:schemeClr val="tx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Galaxy</a:t>
            </a:r>
            <a:endParaRPr lang="en-US" sz="9600" u="sng">
              <a:solidFill>
                <a:schemeClr val="tx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55855-6B00-AF41-9FCC-9367054E9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924" y="1658142"/>
            <a:ext cx="9477856" cy="4322671"/>
          </a:xfrm>
        </p:spPr>
        <p:txBody>
          <a:bodyPr>
            <a:noAutofit/>
          </a:bodyPr>
          <a:lstStyle/>
          <a:p>
            <a:r>
              <a:rPr lang="en-IN" sz="4000"/>
              <a:t>A galaxy is a gravitationaly bound system of stars, stellar remnants, interstellar gas, dust and dark matter.</a:t>
            </a:r>
            <a:endParaRPr lang="en-US" sz="4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B539D4F-8E5E-4C48-A032-7C482C6109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933" y="3208823"/>
            <a:ext cx="6089985" cy="358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3192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4A1C5-C47B-A544-BCC0-FAEC825F2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1981" y="0"/>
            <a:ext cx="4826112" cy="1478570"/>
          </a:xfrm>
        </p:spPr>
        <p:txBody>
          <a:bodyPr>
            <a:noAutofit/>
          </a:bodyPr>
          <a:lstStyle/>
          <a:p>
            <a:r>
              <a:rPr lang="en-IN" sz="6000" u="sng">
                <a:latin typeface="Amasis MT Pro Medium" panose="02040504050005020304" pitchFamily="18" charset="0"/>
              </a:rPr>
              <a:t>Milky way</a:t>
            </a:r>
            <a:endParaRPr lang="en-US" sz="6000" u="sng">
              <a:latin typeface="Amasis MT Pro Medium" panose="020405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1B90F-3FB6-A34C-AD8D-DEB8AF314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853" y="1297614"/>
            <a:ext cx="9905999" cy="5241411"/>
          </a:xfrm>
        </p:spPr>
        <p:txBody>
          <a:bodyPr>
            <a:normAutofit/>
          </a:bodyPr>
          <a:lstStyle/>
          <a:p>
            <a:r>
              <a:rPr lang="en-IN" sz="2800"/>
              <a:t>The Milky Way is a galaxy that that contains our Solar System.</a:t>
            </a:r>
          </a:p>
          <a:p>
            <a:r>
              <a:rPr lang="en-IN" sz="2800"/>
              <a:t>It’s made up of 90% dark matter and about 10% luminous matter.</a:t>
            </a:r>
          </a:p>
          <a:p>
            <a:r>
              <a:rPr lang="en-IN" sz="2800"/>
              <a:t>We’re about 26,000 light years from the center of the galaxy, on the inner edge of the Orion-Cygnus Arm.</a:t>
            </a:r>
            <a:endParaRPr lang="en-US" sz="2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D78C4B3-C69B-C049-A111-FD423D5CC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8093" y="3219892"/>
            <a:ext cx="4013346" cy="351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866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0D561-937D-1F4F-88D1-D1C38C002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482" y="-93035"/>
            <a:ext cx="8932936" cy="1315779"/>
          </a:xfrm>
        </p:spPr>
        <p:txBody>
          <a:bodyPr>
            <a:noAutofit/>
          </a:bodyPr>
          <a:lstStyle/>
          <a:p>
            <a:r>
              <a:rPr lang="en-IN" sz="6000" u="sng">
                <a:latin typeface="Amasis MT Pro Medium" panose="02040504050005020304" pitchFamily="18" charset="0"/>
              </a:rPr>
              <a:t>AndRomeda galaxy</a:t>
            </a:r>
            <a:endParaRPr lang="en-US" sz="6000" u="sng">
              <a:latin typeface="Amasis MT Pro Medium" panose="020405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7C15B-D8F4-3E46-AD22-BEB9D2D9C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377" y="1222744"/>
            <a:ext cx="9905999" cy="3541714"/>
          </a:xfrm>
        </p:spPr>
        <p:txBody>
          <a:bodyPr>
            <a:normAutofit/>
          </a:bodyPr>
          <a:lstStyle/>
          <a:p>
            <a:r>
              <a:rPr lang="en-IN" sz="2800"/>
              <a:t>The Andromeda Nebula is also known as Messsier 31, M31 or NGC 224.</a:t>
            </a:r>
          </a:p>
          <a:p>
            <a:r>
              <a:rPr lang="en-IN" sz="2800"/>
              <a:t>It’s a barred spiral galaxy approximately 2.5 million light years from Earth.</a:t>
            </a:r>
          </a:p>
          <a:p>
            <a:r>
              <a:rPr lang="en-IN" sz="2800"/>
              <a:t>It’s the nearest major galaxy to the Milky Way.</a:t>
            </a:r>
          </a:p>
          <a:p>
            <a:endParaRPr lang="en-US" sz="2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99CFAD2-063A-C44D-A990-C295264F1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744" y="3429000"/>
            <a:ext cx="411125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8092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8B3F0-BCFD-2D42-AA41-7CF63124F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128154"/>
            <a:ext cx="11790435" cy="1478570"/>
          </a:xfrm>
        </p:spPr>
        <p:txBody>
          <a:bodyPr>
            <a:noAutofit/>
          </a:bodyPr>
          <a:lstStyle/>
          <a:p>
            <a:r>
              <a:rPr lang="en-IN" sz="5400" u="sng">
                <a:latin typeface="Amasis MT Pro Medium" panose="02040504050005020304" pitchFamily="18" charset="0"/>
              </a:rPr>
              <a:t>Canis major dwarf galaxy</a:t>
            </a:r>
            <a:endParaRPr lang="en-US" sz="5400" u="sng">
              <a:latin typeface="Amasis MT Pro Medium" panose="020405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92F8F-E25A-CF49-BDA0-FA00F29B5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760" y="1412173"/>
            <a:ext cx="9905999" cy="3541714"/>
          </a:xfrm>
        </p:spPr>
        <p:txBody>
          <a:bodyPr>
            <a:normAutofit/>
          </a:bodyPr>
          <a:lstStyle/>
          <a:p>
            <a:r>
              <a:rPr lang="en-IN" sz="2800"/>
              <a:t>It’s a disputed dwarf irregular galaxy in the Local Group.</a:t>
            </a:r>
          </a:p>
          <a:p>
            <a:r>
              <a:rPr lang="en-IN" sz="2800"/>
              <a:t>It’s located in the same part of the sky Canis Major.</a:t>
            </a:r>
          </a:p>
          <a:p>
            <a:r>
              <a:rPr lang="en-IN" sz="2800"/>
              <a:t>It consists of four globular clusters that measure some 10,000 light-years in diameter.</a:t>
            </a:r>
            <a:endParaRPr lang="en-US" sz="2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453AB56-8A9D-5345-90AC-A53836BDB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529" y="3201608"/>
            <a:ext cx="4812471" cy="365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3385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C0A0D-96B1-944D-A494-FDAE2EF0D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0832" y="-497902"/>
            <a:ext cx="9905998" cy="1920005"/>
          </a:xfrm>
        </p:spPr>
        <p:txBody>
          <a:bodyPr>
            <a:normAutofit/>
          </a:bodyPr>
          <a:lstStyle/>
          <a:p>
            <a:r>
              <a:rPr lang="en-IN" sz="6000" u="sng">
                <a:latin typeface="Amasis MT Pro Medium" panose="02040504050005020304" pitchFamily="18" charset="0"/>
              </a:rPr>
              <a:t>Cygnus a</a:t>
            </a:r>
            <a:endParaRPr lang="en-US" sz="6000" u="sng">
              <a:latin typeface="Amasis MT Pro Medium" panose="020405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08F9F-551B-3940-9175-0EE9E2678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42" y="1159650"/>
            <a:ext cx="9905999" cy="3541714"/>
          </a:xfrm>
        </p:spPr>
        <p:txBody>
          <a:bodyPr>
            <a:normAutofit/>
          </a:bodyPr>
          <a:lstStyle/>
          <a:p>
            <a:r>
              <a:rPr lang="en-IN" sz="2800"/>
              <a:t>Cygnus A is a radio galaxy, and one of the strongest radio sources in the sky.</a:t>
            </a:r>
          </a:p>
          <a:p>
            <a:r>
              <a:rPr lang="en-IN" sz="2800"/>
              <a:t>It consists of 6 bright stars asterism of a cross comprised of 9 main stars.</a:t>
            </a:r>
          </a:p>
          <a:p>
            <a:r>
              <a:rPr lang="en-IN" sz="2800"/>
              <a:t> There are 84 Bayer/Flamsteed designated stars within its confines.</a:t>
            </a:r>
            <a:endParaRPr lang="en-US" sz="2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7953B67-EA48-7C4D-A67A-8F5C5689F9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228" y="4027081"/>
            <a:ext cx="7699857" cy="283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9658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79E5C-527C-224E-865B-5280A7FBC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3355" y="-39237"/>
            <a:ext cx="9905998" cy="1478570"/>
          </a:xfrm>
        </p:spPr>
        <p:txBody>
          <a:bodyPr>
            <a:normAutofit/>
          </a:bodyPr>
          <a:lstStyle/>
          <a:p>
            <a:r>
              <a:rPr lang="en-IN" sz="6000" u="sng">
                <a:latin typeface="Amasis MT Pro Medium" panose="02040504050005020304" pitchFamily="18" charset="0"/>
              </a:rPr>
              <a:t>Maffei I </a:t>
            </a:r>
            <a:endParaRPr lang="en-US" sz="6000" u="sng">
              <a:latin typeface="Amasis MT Pro Medium" panose="020405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A65B1-F99F-D040-8806-28C68A6C9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854" y="1545080"/>
            <a:ext cx="9905999" cy="3541714"/>
          </a:xfrm>
        </p:spPr>
        <p:txBody>
          <a:bodyPr>
            <a:normAutofit/>
          </a:bodyPr>
          <a:lstStyle/>
          <a:p>
            <a:r>
              <a:rPr lang="en-IN" sz="2800"/>
              <a:t>It’s a massive elliptical galaxy in the constellation Cassiopeia.</a:t>
            </a:r>
          </a:p>
          <a:p>
            <a:r>
              <a:rPr lang="en-IN" sz="2800"/>
              <a:t>It’s made mainly of metal-rich stars.</a:t>
            </a:r>
          </a:p>
          <a:p>
            <a:r>
              <a:rPr lang="en-IN" sz="2800"/>
              <a:t>It was named after Paolo Maffei who discovered it in 1967.</a:t>
            </a:r>
            <a:endParaRPr lang="en-US" sz="2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D1A59A5-530E-9349-A053-DD46C48B13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210" y="3372478"/>
            <a:ext cx="4614714" cy="3485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8056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FD899-88FD-5941-85D7-B8341B51E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2332" y="0"/>
            <a:ext cx="9905998" cy="1478570"/>
          </a:xfrm>
        </p:spPr>
        <p:txBody>
          <a:bodyPr>
            <a:normAutofit/>
          </a:bodyPr>
          <a:lstStyle/>
          <a:p>
            <a:r>
              <a:rPr lang="en-IN" sz="6000" u="sng">
                <a:latin typeface="Amasis MT Pro Medium" panose="02040504050005020304" pitchFamily="18" charset="0"/>
              </a:rPr>
              <a:t>Maffei Ii</a:t>
            </a:r>
            <a:endParaRPr lang="en-US" sz="6000" u="sng">
              <a:latin typeface="Amasis MT Pro Medium" panose="020405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F68CC-8A5F-5E4A-AEB9-F261793DA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563" y="1239394"/>
            <a:ext cx="9905999" cy="3541714"/>
          </a:xfrm>
        </p:spPr>
        <p:txBody>
          <a:bodyPr>
            <a:normAutofit/>
          </a:bodyPr>
          <a:lstStyle/>
          <a:p>
            <a:r>
              <a:rPr lang="en-IN" sz="2800"/>
              <a:t>Maffei II is an intermediate spiral galaxy.</a:t>
            </a:r>
          </a:p>
          <a:p>
            <a:r>
              <a:rPr lang="en-IN" sz="2800"/>
              <a:t>It’s about 10 million light-years away in the constellation Cassiopeia.</a:t>
            </a:r>
          </a:p>
          <a:p>
            <a:r>
              <a:rPr lang="en-IN" sz="2800"/>
              <a:t>It was also discoverd by Paolo Maffei in 1968.</a:t>
            </a:r>
            <a:endParaRPr lang="en-US" sz="2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B13570E-0BAD-224F-B453-104319EDF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564420"/>
            <a:ext cx="3886200" cy="429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65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66BE2-7647-2143-85A4-B3C99BF5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7022" y="0"/>
            <a:ext cx="9905998" cy="1478570"/>
          </a:xfrm>
        </p:spPr>
        <p:txBody>
          <a:bodyPr>
            <a:normAutofit/>
          </a:bodyPr>
          <a:lstStyle/>
          <a:p>
            <a:r>
              <a:rPr lang="en-IN" sz="6000" u="sng">
                <a:latin typeface="Amasis MT Pro Medium" panose="02040504050005020304" pitchFamily="18" charset="0"/>
              </a:rPr>
              <a:t>Magellanic clouds</a:t>
            </a:r>
            <a:endParaRPr lang="en-US" sz="6000" u="sng">
              <a:latin typeface="Amasis MT Pro Medium" panose="020405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ADC2B-F60B-F344-8838-7FE7A602D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179" y="1478570"/>
            <a:ext cx="9905999" cy="3541714"/>
          </a:xfrm>
        </p:spPr>
        <p:txBody>
          <a:bodyPr>
            <a:normAutofit/>
          </a:bodyPr>
          <a:lstStyle/>
          <a:p>
            <a:r>
              <a:rPr lang="en-IN" sz="2800"/>
              <a:t>The Nubecluae Magellaniare two irregular dwarf galaxies visible in the Southern Celestial Hemisphere.</a:t>
            </a:r>
          </a:p>
          <a:p>
            <a:r>
              <a:rPr lang="en-IN" sz="2800"/>
              <a:t>They are members of the Local Group and are orbiting the Milky Way galaxy.</a:t>
            </a:r>
          </a:p>
          <a:p>
            <a:r>
              <a:rPr lang="en-IN" sz="2800"/>
              <a:t>These companion galaxies were named for the Portuguese navigator Ferdinand Magellan.</a:t>
            </a:r>
            <a:endParaRPr lang="en-US" sz="2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3854FF6-8081-FC4C-868A-53D9002A9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0046" y="4306186"/>
            <a:ext cx="5971953" cy="255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6783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Circuit</vt:lpstr>
      <vt:lpstr>Galaxies</vt:lpstr>
      <vt:lpstr>Galaxy</vt:lpstr>
      <vt:lpstr>Milky way</vt:lpstr>
      <vt:lpstr>AndRomeda galaxy</vt:lpstr>
      <vt:lpstr>Canis major dwarf galaxy</vt:lpstr>
      <vt:lpstr>Cygnus a</vt:lpstr>
      <vt:lpstr>Maffei I </vt:lpstr>
      <vt:lpstr>Maffei Ii</vt:lpstr>
      <vt:lpstr>Magellanic clouds</vt:lpstr>
      <vt:lpstr>Whirlpool Galaxy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ON MARS</dc:title>
  <dc:creator>aneesamaqbool.5@gmail.com</dc:creator>
  <cp:lastModifiedBy>aneesamaqbool.5@gmail.com</cp:lastModifiedBy>
  <cp:revision>14</cp:revision>
  <dcterms:created xsi:type="dcterms:W3CDTF">2021-06-01T07:52:37Z</dcterms:created>
  <dcterms:modified xsi:type="dcterms:W3CDTF">2021-06-01T12:29:09Z</dcterms:modified>
</cp:coreProperties>
</file>